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2" r:id="rId37"/>
    <p:sldId id="321" r:id="rId38"/>
    <p:sldId id="300" r:id="rId39"/>
    <p:sldId id="305" r:id="rId40"/>
    <p:sldId id="301" r:id="rId41"/>
    <p:sldId id="302" r:id="rId42"/>
    <p:sldId id="308" r:id="rId43"/>
    <p:sldId id="306" r:id="rId44"/>
    <p:sldId id="307" r:id="rId45"/>
    <p:sldId id="318" r:id="rId46"/>
    <p:sldId id="291" r:id="rId47"/>
    <p:sldId id="257" r:id="rId48"/>
    <p:sldId id="258" r:id="rId49"/>
    <p:sldId id="317" r:id="rId50"/>
    <p:sldId id="263" r:id="rId51"/>
    <p:sldId id="284" r:id="rId52"/>
    <p:sldId id="309" r:id="rId53"/>
    <p:sldId id="290" r:id="rId54"/>
    <p:sldId id="31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97" d="100"/>
          <a:sy n="97" d="100"/>
        </p:scale>
        <p:origin x="781"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5.wmf"/><Relationship Id="rId4"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8.wmf"/><Relationship Id="rId4" Type="http://schemas.openxmlformats.org/officeDocument/2006/relationships/oleObject" Target="../embeddings/oleObject12.bin"/><Relationship Id="rId9" Type="http://schemas.openxmlformats.org/officeDocument/2006/relationships/image" Target="../media/image50.wmf"/></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2.wmf"/><Relationship Id="rId4" Type="http://schemas.openxmlformats.org/officeDocument/2006/relationships/oleObject" Target="../embeddings/oleObject16.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5.wmf"/><Relationship Id="rId7" Type="http://schemas.openxmlformats.org/officeDocument/2006/relationships/image" Target="../media/image57.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6.wmf"/><Relationship Id="rId4" Type="http://schemas.openxmlformats.org/officeDocument/2006/relationships/oleObject" Target="../embeddings/oleObject19.bin"/><Relationship Id="rId9" Type="http://schemas.openxmlformats.org/officeDocument/2006/relationships/image" Target="../media/image58.wmf"/></Relationships>
</file>

<file path=ppt/slides/_rels/slide43.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1.wmf"/></Relationships>
</file>

<file path=ppt/slides/_rels/slide45.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3.wmf"/><Relationship Id="rId4" Type="http://schemas.openxmlformats.org/officeDocument/2006/relationships/oleObject" Target="../embeddings/oleObject25.bin"/></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wmf"/><Relationship Id="rId4" Type="http://schemas.openxmlformats.org/officeDocument/2006/relationships/oleObject" Target="../embeddings/oleObject26.bin"/></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000" b="1" dirty="0">
                <a:solidFill>
                  <a:srgbClr val="0070C0"/>
                </a:solidFill>
              </a:rPr>
              <a:t>于溪玥</a:t>
            </a:r>
            <a:r>
              <a:rPr lang="en-US" altLang="zh-CN" sz="2000" b="1" dirty="0">
                <a:solidFill>
                  <a:srgbClr val="0070C0"/>
                </a:solidFill>
              </a:rPr>
              <a:t>@</a:t>
            </a:r>
            <a:r>
              <a:rPr lang="zh-CN" altLang="en-US" sz="2000" b="1" dirty="0">
                <a:solidFill>
                  <a:srgbClr val="0070C0"/>
                </a:solidFill>
              </a:rPr>
              <a:t>田厂</a:t>
            </a:r>
            <a:endParaRPr lang="en-US" sz="2000" b="1" dirty="0">
              <a:solidFill>
                <a:srgbClr val="0070C0"/>
              </a:solidFill>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rPr>
              <a:t>向量相似度 </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雷迪斯</a:t>
            </a:r>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性能基准测试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虽然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Linux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通用客户端管理工具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通用客户端管理工具，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并发</a:t>
            </a:r>
            <a:r>
              <a:rPr lang="zh-CN" altLang="en-US" sz="1200" b="1" dirty="0">
                <a:highlight>
                  <a:srgbClr val="FFFF00"/>
                </a:highlight>
                <a:latin typeface="微软雅黑" panose="020B0503020204020204" pitchFamily="34" charset="-122"/>
                <a:ea typeface="微软雅黑" panose="020B0503020204020204" pitchFamily="34" charset="-122"/>
              </a:rPr>
              <a:t>压力测试</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无并发压力性能基准测试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a:latin typeface="微软雅黑" panose="020B0503020204020204" pitchFamily="34" charset="-122"/>
                <a:ea typeface="微软雅黑" panose="020B0503020204020204" pitchFamily="34" charset="-122"/>
              </a:rPr>
              <a:t>关注标准差，其</a:t>
            </a:r>
            <a:r>
              <a:rPr lang="zh-CN" altLang="en-US" sz="1200" dirty="0">
                <a:latin typeface="微软雅黑" panose="020B0503020204020204" pitchFamily="34" charset="-122"/>
                <a:ea typeface="微软雅黑" panose="020B0503020204020204" pitchFamily="34" charset="-122"/>
              </a:rPr>
              <a:t>实也是一种距离，与均值的距离，体现分布</a:t>
            </a:r>
            <a:r>
              <a:rPr lang="zh-CN" altLang="en-US" sz="1200">
                <a:latin typeface="微软雅黑" panose="020B0503020204020204" pitchFamily="34" charset="-122"/>
                <a:ea typeface="微软雅黑" panose="020B0503020204020204" pitchFamily="34" charset="-122"/>
              </a:rPr>
              <a:t>情况</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4208175"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4975668" y="1497875"/>
            <a:ext cx="5982788" cy="40277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rgbClr val="FF0000"/>
                </a:solidFill>
                <a:latin typeface="微软雅黑" panose="020B0503020204020204" pitchFamily="34" charset="-122"/>
                <a:ea typeface="微软雅黑" panose="020B0503020204020204" pitchFamily="34" charset="-122"/>
              </a:rPr>
              <a:t>推荐至 </a:t>
            </a:r>
            <a:r>
              <a:rPr lang="en-US" altLang="zh-CN" sz="2000" dirty="0">
                <a:solidFill>
                  <a:srgbClr val="FF0000"/>
                </a:solidFill>
                <a:latin typeface="微软雅黑" panose="020B0503020204020204" pitchFamily="34" charset="-122"/>
                <a:ea typeface="微软雅黑" panose="020B0503020204020204" pitchFamily="34" charset="-122"/>
              </a:rPr>
              <a:t>OpenAI </a:t>
            </a:r>
            <a:r>
              <a:rPr lang="zh-CN" altLang="en-US" sz="2000" dirty="0">
                <a:solidFill>
                  <a:srgbClr val="FF0000"/>
                </a:solidFill>
                <a:latin typeface="微软雅黑" panose="020B0503020204020204" pitchFamily="34" charset="-122"/>
                <a:ea typeface="微软雅黑" panose="020B0503020204020204" pitchFamily="34" charset="-122"/>
              </a:rPr>
              <a:t>系列分享</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lvl="3"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尽量做到轻松、不乏味</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从北京桌面 </a:t>
            </a:r>
            <a:r>
              <a:rPr lang="en-US" altLang="zh-CN" b="1" dirty="0">
                <a:latin typeface="微软雅黑" panose="020B0503020204020204" pitchFamily="34" charset="-122"/>
                <a:ea typeface="微软雅黑" panose="020B0503020204020204" pitchFamily="34" charset="-122"/>
              </a:rPr>
              <a:t>MSFTVPN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1920-1720-371B-23D6-CCF846FA81CE}"/>
              </a:ext>
            </a:extLst>
          </p:cNvPr>
          <p:cNvSpPr>
            <a:spLocks noGrp="1"/>
          </p:cNvSpPr>
          <p:nvPr>
            <p:ph type="title"/>
          </p:nvPr>
        </p:nvSpPr>
        <p:spPr/>
        <p:txBody>
          <a:bodyPr/>
          <a:lstStyle/>
          <a:p>
            <a:r>
              <a:rPr lang="zh-CN" altLang="en-US" dirty="0"/>
              <a:t>关于 </a:t>
            </a:r>
            <a:r>
              <a:rPr lang="en-US" altLang="zh-CN" dirty="0"/>
              <a:t>Redis </a:t>
            </a:r>
            <a:r>
              <a:rPr lang="zh-CN" altLang="en-US" dirty="0"/>
              <a:t>和 </a:t>
            </a:r>
            <a:r>
              <a:rPr lang="en-US" altLang="zh-CN" dirty="0" err="1"/>
              <a:t>PgSQL</a:t>
            </a:r>
            <a:endParaRPr lang="en-US" dirty="0"/>
          </a:p>
        </p:txBody>
      </p:sp>
      <p:pic>
        <p:nvPicPr>
          <p:cNvPr id="5" name="Content Placeholder 4">
            <a:extLst>
              <a:ext uri="{FF2B5EF4-FFF2-40B4-BE49-F238E27FC236}">
                <a16:creationId xmlns:a16="http://schemas.microsoft.com/office/drawing/2014/main" id="{D6D66437-5D37-A998-A7F2-EA4911786323}"/>
              </a:ext>
            </a:extLst>
          </p:cNvPr>
          <p:cNvPicPr>
            <a:picLocks noGrp="1" noChangeAspect="1"/>
          </p:cNvPicPr>
          <p:nvPr>
            <p:ph idx="1"/>
          </p:nvPr>
        </p:nvPicPr>
        <p:blipFill>
          <a:blip r:embed="rId2"/>
          <a:stretch>
            <a:fillRect/>
          </a:stretch>
        </p:blipFill>
        <p:spPr>
          <a:xfrm>
            <a:off x="373155" y="1377973"/>
            <a:ext cx="11445689" cy="4870427"/>
          </a:xfrm>
        </p:spPr>
      </p:pic>
    </p:spTree>
    <p:extLst>
      <p:ext uri="{BB962C8B-B14F-4D97-AF65-F5344CB8AC3E}">
        <p14:creationId xmlns:p14="http://schemas.microsoft.com/office/powerpoint/2010/main" val="727814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4" y="209005"/>
            <a:ext cx="8596668" cy="879566"/>
          </a:xfrm>
        </p:spPr>
        <p:txBody>
          <a:bodyPr/>
          <a:lstStyle/>
          <a:p>
            <a:r>
              <a:rPr lang="zh-CN" altLang="en-US" b="1" dirty="0">
                <a:latin typeface="微软雅黑" panose="020B0503020204020204" pitchFamily="34" charset="-122"/>
                <a:ea typeface="微软雅黑" panose="020B0503020204020204" pitchFamily="34" charset="-122"/>
              </a:rPr>
              <a:t>本次产品评测结果排名及点评（仅供参考）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稳定成长期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才半岁，还在发育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625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在按笔画部首索引页相当于非聚集索引</a:t>
            </a:r>
            <a:r>
              <a:rPr lang="zh-CN" altLang="en-US" sz="2200" dirty="0">
                <a:solidFill>
                  <a:srgbClr val="292929"/>
                </a:solidFill>
                <a:latin typeface="微软雅黑" panose="020B0503020204020204" pitchFamily="34" charset="-122"/>
                <a:ea typeface="微软雅黑" panose="020B0503020204020204" pitchFamily="34" charset="-122"/>
              </a:rPr>
              <a:t>，按笔画顺序，找到部首，根据指示的页码分别跳跃找字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按索引键有序划分空间存储数据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只是可能导致数据与索引数据发生移动，因为不同索引键的预留空间亦不一定是连续存储的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检索使用的三个向量：查询向量、预存向量、预存向量的索引键（参照物）向量</a:t>
            </a:r>
            <a:endPar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4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4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44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当然</a:t>
            </a:r>
            <a:r>
              <a:rPr lang="zh-CN" altLang="en-US" sz="4400" b="1" dirty="0">
                <a:solidFill>
                  <a:schemeClr val="tx1"/>
                </a:solidFill>
                <a:latin typeface="微软雅黑" panose="020B0503020204020204" pitchFamily="34" charset="-122"/>
                <a:ea typeface="微软雅黑" panose="020B0503020204020204" pitchFamily="34" charset="-122"/>
              </a:rPr>
              <a:t>制高点</a:t>
            </a:r>
            <a:r>
              <a:rPr lang="zh-CN" altLang="en-US" sz="44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索引键是否会发生变动？</a:t>
            </a:r>
            <a:endParaRPr lang="zh-CN" altLang="en-US" sz="24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52933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1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a:t>
            </a:r>
            <a:r>
              <a:rPr lang="zh-CN" altLang="en-US" dirty="0">
                <a:highlight>
                  <a:srgbClr val="FFFF00"/>
                </a:highlight>
                <a:latin typeface="微软雅黑" panose="020B0503020204020204" pitchFamily="34" charset="-122"/>
                <a:ea typeface="微软雅黑" panose="020B0503020204020204" pitchFamily="34" charset="-122"/>
              </a:rPr>
              <a:t>最大度数限制</a:t>
            </a:r>
            <a:endParaRPr lang="en-US" altLang="zh-CN" dirty="0">
              <a:highlight>
                <a:srgbClr val="FFFF00"/>
              </a:highlight>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。该参数还决定了算法的内存消耗</a:t>
            </a:r>
            <a:endParaRPr lang="en-US" altLang="zh-CN" dirty="0">
              <a:latin typeface="微软雅黑" panose="020B0503020204020204" pitchFamily="34" charset="-122"/>
              <a:ea typeface="微软雅黑" panose="020B0503020204020204" pitchFamily="34" charset="-122"/>
            </a:endParaRPr>
          </a:p>
          <a:p>
            <a:pPr lvl="3"/>
            <a:r>
              <a:rPr lang="zh-CN" altLang="en-US" dirty="0">
                <a:highlight>
                  <a:srgbClr val="FFFF00"/>
                </a:highlight>
                <a:latin typeface="微软雅黑" panose="020B0503020204020204" pitchFamily="34" charset="-122"/>
                <a:ea typeface="微软雅黑" panose="020B0503020204020204" pitchFamily="34" charset="-122"/>
              </a:rPr>
              <a:t>低维低</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，高维高</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导致更准确但搜索慢。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的值可以是 </a:t>
            </a:r>
            <a:r>
              <a:rPr lang="en-US" altLang="zh-CN" dirty="0">
                <a:highlight>
                  <a:srgbClr val="FFFF00"/>
                </a:highlight>
                <a:latin typeface="微软雅黑" panose="020B0503020204020204" pitchFamily="34" charset="-122"/>
                <a:ea typeface="微软雅黑" panose="020B0503020204020204" pitchFamily="34" charset="-122"/>
              </a:rPr>
              <a:t>k </a:t>
            </a:r>
            <a:r>
              <a:rPr lang="zh-CN" altLang="en-US" dirty="0">
                <a:highlight>
                  <a:srgbClr val="FFFF00"/>
                </a:highlight>
                <a:latin typeface="微软雅黑" panose="020B0503020204020204" pitchFamily="34" charset="-122"/>
                <a:ea typeface="微软雅黑" panose="020B0503020204020204" pitchFamily="34" charset="-122"/>
              </a:rPr>
              <a:t>和数据集大小之间的任何值</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入库，可以同时维护行级授权信息（如：内容所属角色、部门等属性字段），图片、附件地址等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可自主非托管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17206</TotalTime>
  <Words>7553</Words>
  <Application>Microsoft Office PowerPoint</Application>
  <PresentationFormat>Widescreen</PresentationFormat>
  <Paragraphs>641</Paragraphs>
  <Slides>54</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54</vt:i4>
      </vt:variant>
    </vt:vector>
  </HeadingPairs>
  <TitlesOfParts>
    <vt:vector size="61" baseType="lpstr">
      <vt:lpstr>微软雅黑</vt:lpstr>
      <vt:lpstr>微软雅黑</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关于 Redis 和 PgSQL</vt:lpstr>
      <vt:lpstr>本次产品评测结果排名及点评（仅供参考）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LangChain集成向量存储的选型</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1593</cp:revision>
  <dcterms:created xsi:type="dcterms:W3CDTF">2023-04-24T08:38:56Z</dcterms:created>
  <dcterms:modified xsi:type="dcterms:W3CDTF">2023-05-19T04:22:28Z</dcterms:modified>
</cp:coreProperties>
</file>